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6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BFD"/>
    <a:srgbClr val="E1EBFE"/>
    <a:srgbClr val="F5F7FB"/>
    <a:srgbClr val="FFFDF7"/>
    <a:srgbClr val="FFFEF8"/>
    <a:srgbClr val="F8F6F5"/>
    <a:srgbClr val="151635"/>
    <a:srgbClr val="03213B"/>
    <a:srgbClr val="02172A"/>
    <a:srgbClr val="022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634"/>
  </p:normalViewPr>
  <p:slideViewPr>
    <p:cSldViewPr snapToGrid="0" showGuides="1">
      <p:cViewPr varScale="1">
        <p:scale>
          <a:sx n="106" d="100"/>
          <a:sy n="106" d="100"/>
        </p:scale>
        <p:origin x="846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8761" y="100862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186668"/>
            <a:ext cx="4872789" cy="5570470"/>
          </a:xfrm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One of the biggest decisions we make while designing a system is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choosing between a relational (SQL) or non-relational (NoSQL) database.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r>
              <a:rPr lang="en-US" sz="1400" dirty="0">
                <a:latin typeface="Spectral"/>
              </a:rPr>
              <a:t>Both have their strengths and use cases, but they differ significantly in their approach to </a:t>
            </a:r>
            <a:r>
              <a:rPr lang="en-US" sz="1400" b="1" dirty="0">
                <a:latin typeface="Spectral"/>
              </a:rPr>
              <a:t>data storage</a:t>
            </a:r>
            <a:r>
              <a:rPr lang="en-US" sz="1400" dirty="0">
                <a:latin typeface="Spectral"/>
              </a:rPr>
              <a:t> and </a:t>
            </a:r>
            <a:r>
              <a:rPr lang="en-US" sz="1400" b="1" dirty="0">
                <a:latin typeface="Spectral"/>
              </a:rPr>
              <a:t>retrieval</a:t>
            </a:r>
            <a:r>
              <a:rPr lang="en-US" sz="1400" dirty="0">
                <a:latin typeface="Spectral"/>
              </a:rPr>
              <a:t>.</a:t>
            </a:r>
          </a:p>
          <a:p>
            <a:endParaRPr lang="en-US" sz="1400" dirty="0">
              <a:latin typeface="Spectral"/>
            </a:endParaRPr>
          </a:p>
          <a:p>
            <a:r>
              <a:rPr lang="en-US" sz="1400" b="1" dirty="0">
                <a:latin typeface="Spectral"/>
              </a:rPr>
              <a:t>Key differences</a:t>
            </a:r>
            <a:r>
              <a:rPr lang="en-US" sz="1400" dirty="0">
                <a:latin typeface="Spectral"/>
              </a:rPr>
              <a:t> between SQL and NoSQL databases to help you understand which might be best suited for your specific needs.</a:t>
            </a:r>
            <a:br>
              <a:rPr lang="en-US" sz="1400" dirty="0">
                <a:latin typeface="Spectral"/>
              </a:rPr>
            </a:br>
            <a:endParaRPr lang="en-US" sz="14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>
                <a:latin typeface="Spectral"/>
              </a:rPr>
              <a:t>Data Model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>
                <a:latin typeface="Spectral"/>
              </a:rPr>
              <a:t>Schema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>
                <a:latin typeface="Spectral"/>
              </a:rPr>
              <a:t>Scalability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>
                <a:latin typeface="Spectral"/>
              </a:rPr>
              <a:t>Query Language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>
                <a:latin typeface="Spectral"/>
              </a:rPr>
              <a:t>Transaction Support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>
                <a:latin typeface="Spectral"/>
              </a:rPr>
              <a:t>Performance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dirty="0">
                <a:latin typeface="Spectral"/>
              </a:rPr>
              <a:t>Use Cases</a:t>
            </a:r>
          </a:p>
          <a:p>
            <a:endParaRPr lang="en-IN" sz="1400" b="1" dirty="0">
              <a:latin typeface="Spectral"/>
            </a:endParaRPr>
          </a:p>
          <a:p>
            <a:endParaRPr lang="en-US" sz="1400" dirty="0">
              <a:latin typeface="Spectral"/>
            </a:endParaRPr>
          </a:p>
          <a:p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2"/>
            <a:ext cx="6199045" cy="1325563"/>
          </a:xfrm>
        </p:spPr>
        <p:txBody>
          <a:bodyPr/>
          <a:lstStyle/>
          <a:p>
            <a:r>
              <a:rPr lang="en-US" altLang="zh-CN" sz="4800" dirty="0"/>
              <a:t>SQL VS NoSQL</a:t>
            </a:r>
            <a:endParaRPr lang="en-US" sz="4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9E93B9-16C6-1CB2-E62A-97C2F4A1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2"/>
          <a:stretch>
            <a:fillRect/>
          </a:stretch>
        </p:blipFill>
        <p:spPr>
          <a:xfrm>
            <a:off x="5392847" y="4527"/>
            <a:ext cx="6799153" cy="685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6BB2D-33E4-21F9-4C38-FF848268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60018FD-F2DB-8584-E25D-57F1A402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877" y="4884599"/>
            <a:ext cx="2573403" cy="169844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B2D58-DCBA-13D5-1B3F-045179AEBBF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4EFEDCE-AD78-0B9D-A237-D39C2E869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IN" dirty="0"/>
              <a:t>1. Data Model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86A9B0A-E1B2-E0BA-B0C6-6F0E14919C76}"/>
              </a:ext>
            </a:extLst>
          </p:cNvPr>
          <p:cNvCxnSpPr>
            <a:cxnSpLocks/>
          </p:cNvCxnSpPr>
          <p:nvPr/>
        </p:nvCxnSpPr>
        <p:spPr>
          <a:xfrm>
            <a:off x="6559420" y="1528426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9A8D0-68F3-1285-6D73-9D4369BCF1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994162"/>
            <a:ext cx="5872565" cy="5689899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The </a:t>
            </a:r>
            <a:r>
              <a:rPr lang="en-US" sz="1400" b="1" dirty="0">
                <a:latin typeface="Spectral"/>
              </a:rPr>
              <a:t>data model</a:t>
            </a:r>
            <a:r>
              <a:rPr lang="en-US" sz="1400" dirty="0">
                <a:latin typeface="Spectral"/>
              </a:rPr>
              <a:t> of a database defines how data is stored, organized, and related.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latin typeface="Spectral"/>
              </a:rPr>
              <a:t>SQL (Relational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500" b="1" dirty="0"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Stores data in </a:t>
            </a:r>
            <a:r>
              <a:rPr lang="en-US" altLang="en-US" sz="1400" b="1" dirty="0">
                <a:solidFill>
                  <a:schemeClr val="tx1"/>
                </a:solidFill>
                <a:latin typeface="Spectral"/>
              </a:rPr>
              <a:t>tables (rows &amp; columns)</a:t>
            </a: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Uses </a:t>
            </a:r>
            <a:r>
              <a:rPr lang="en-US" altLang="en-US" sz="1400" b="1" dirty="0">
                <a:solidFill>
                  <a:schemeClr val="tx1"/>
                </a:solidFill>
                <a:latin typeface="Spectral"/>
              </a:rPr>
              <a:t>primary keys</a:t>
            </a: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 (unique ID) and </a:t>
            </a:r>
            <a:r>
              <a:rPr lang="en-US" altLang="en-US" sz="1400" b="1" dirty="0">
                <a:solidFill>
                  <a:schemeClr val="tx1"/>
                </a:solidFill>
                <a:latin typeface="Spectral"/>
              </a:rPr>
              <a:t>foreign keys</a:t>
            </a: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 (relationships).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Great for </a:t>
            </a:r>
            <a:r>
              <a:rPr lang="en-US" altLang="en-US" sz="1400" b="1" dirty="0">
                <a:solidFill>
                  <a:schemeClr val="tx1"/>
                </a:solidFill>
                <a:latin typeface="Spectral"/>
              </a:rPr>
              <a:t>structured data</a:t>
            </a: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 and </a:t>
            </a:r>
            <a:r>
              <a:rPr lang="en-US" altLang="en-US" sz="1400" b="1" dirty="0">
                <a:solidFill>
                  <a:schemeClr val="tx1"/>
                </a:solidFill>
                <a:latin typeface="Spectral"/>
              </a:rPr>
              <a:t>complex queries</a:t>
            </a:r>
            <a:r>
              <a:rPr lang="en-US" altLang="en-US" sz="1400" dirty="0">
                <a:solidFill>
                  <a:schemeClr val="tx1"/>
                </a:solidFill>
                <a:latin typeface="Spectral"/>
              </a:rPr>
              <a:t>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00" dirty="0">
              <a:solidFill>
                <a:schemeClr val="tx1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NoSQL (Non-Relational Database)</a:t>
            </a:r>
          </a:p>
          <a:p>
            <a:r>
              <a:rPr lang="en-US" sz="1400" dirty="0">
                <a:latin typeface="Spectral"/>
              </a:rPr>
              <a:t>supports </a:t>
            </a:r>
            <a:r>
              <a:rPr lang="en-US" sz="1400" b="1" dirty="0">
                <a:latin typeface="Spectral"/>
              </a:rPr>
              <a:t>flexible data formats</a:t>
            </a:r>
            <a:r>
              <a:rPr lang="en-US" sz="1400" dirty="0">
                <a:latin typeface="Spectral"/>
              </a:rPr>
              <a:t>. Multiple types:</a:t>
            </a:r>
          </a:p>
          <a:p>
            <a:endParaRPr lang="en-US" sz="200" dirty="0">
              <a:latin typeface="Spectral"/>
            </a:endParaRPr>
          </a:p>
          <a:p>
            <a:pPr marL="457200" lvl="1" indent="0">
              <a:buNone/>
            </a:pPr>
            <a:r>
              <a:rPr lang="en-US" sz="1400" b="1" dirty="0">
                <a:latin typeface="Spectral"/>
              </a:rPr>
              <a:t>a) Key-Value Store (e.g., Redis)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300" dirty="0">
                <a:latin typeface="Spectral"/>
              </a:rPr>
              <a:t>Simple: like a dictionary.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300" b="1" dirty="0">
                <a:latin typeface="Spectral"/>
              </a:rPr>
              <a:t>Fast lookups</a:t>
            </a:r>
            <a:r>
              <a:rPr lang="en-US" sz="1300" dirty="0">
                <a:latin typeface="Spectral"/>
              </a:rPr>
              <a:t> using a key.</a:t>
            </a:r>
          </a:p>
          <a:p>
            <a:pPr marL="457200" lvl="1" indent="0">
              <a:buNone/>
            </a:pPr>
            <a:r>
              <a:rPr lang="en-IN" sz="1400" b="1" dirty="0">
                <a:latin typeface="Spectral"/>
              </a:rPr>
              <a:t>b) Document Store (e.g., MongoDB)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1300" dirty="0">
                <a:latin typeface="Spectral"/>
              </a:rPr>
              <a:t>Stores </a:t>
            </a:r>
            <a:r>
              <a:rPr lang="en-IN" sz="1300" b="1" dirty="0">
                <a:latin typeface="Spectral"/>
              </a:rPr>
              <a:t>JSON-like documents</a:t>
            </a:r>
            <a:r>
              <a:rPr lang="en-IN" sz="1300" dirty="0">
                <a:latin typeface="Spectral"/>
              </a:rPr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1300" b="1" dirty="0">
                <a:latin typeface="Spectral"/>
              </a:rPr>
              <a:t>Flexible structure</a:t>
            </a:r>
            <a:r>
              <a:rPr lang="en-IN" sz="1300" dirty="0">
                <a:latin typeface="Spectral"/>
              </a:rPr>
              <a:t>, can nest data.</a:t>
            </a:r>
          </a:p>
          <a:p>
            <a:pPr marL="457200" lvl="1" indent="0">
              <a:buNone/>
            </a:pPr>
            <a:r>
              <a:rPr lang="en-US" sz="1400" b="1" dirty="0">
                <a:latin typeface="Spectral"/>
              </a:rPr>
              <a:t>c) Column Store (e.g., Cassandra)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300" dirty="0">
                <a:latin typeface="Spectral"/>
              </a:rPr>
              <a:t>Data is in </a:t>
            </a:r>
            <a:r>
              <a:rPr lang="en-US" sz="1300" b="1" dirty="0">
                <a:latin typeface="Spectral"/>
              </a:rPr>
              <a:t>rows with dynamic columns</a:t>
            </a:r>
            <a:r>
              <a:rPr lang="en-US" sz="1300" dirty="0">
                <a:latin typeface="Spectral"/>
              </a:rPr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300" b="1" dirty="0">
                <a:latin typeface="Spectral"/>
              </a:rPr>
              <a:t>High performance</a:t>
            </a:r>
            <a:r>
              <a:rPr lang="en-US" sz="1300" dirty="0">
                <a:latin typeface="Spectral"/>
              </a:rPr>
              <a:t> for large datasets.</a:t>
            </a:r>
          </a:p>
          <a:p>
            <a:pPr marL="457200" lvl="1" indent="0">
              <a:buNone/>
            </a:pPr>
            <a:r>
              <a:rPr lang="en-US" sz="1400" b="1" dirty="0">
                <a:latin typeface="Spectral"/>
              </a:rPr>
              <a:t>d) Graph DB (e.g., Neo4j)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300" dirty="0">
                <a:latin typeface="Spectral"/>
              </a:rPr>
              <a:t>Data is stored as </a:t>
            </a:r>
            <a:r>
              <a:rPr lang="en-US" sz="1300" b="1" dirty="0">
                <a:latin typeface="Spectral"/>
              </a:rPr>
              <a:t>nodes (data) and edges (relationships)</a:t>
            </a:r>
            <a:r>
              <a:rPr lang="en-US" sz="1300" dirty="0">
                <a:latin typeface="Spectral"/>
              </a:rPr>
              <a:t>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300" dirty="0">
                <a:latin typeface="Spectral"/>
              </a:rPr>
              <a:t>Best for </a:t>
            </a:r>
            <a:r>
              <a:rPr lang="en-US" sz="1300" b="1" dirty="0">
                <a:latin typeface="Spectral"/>
              </a:rPr>
              <a:t>complex relationships</a:t>
            </a:r>
            <a:r>
              <a:rPr lang="en-US" sz="1300" dirty="0">
                <a:latin typeface="Spectral"/>
              </a:rPr>
              <a:t> like social networks.</a:t>
            </a:r>
          </a:p>
          <a:p>
            <a:endParaRPr lang="en-US" sz="1400" dirty="0">
              <a:latin typeface="Spectr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46F0A8-F7AC-D2D0-F13E-6F3E19499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393" y="0"/>
            <a:ext cx="3106969" cy="2071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0EFFC-66DF-4992-62F2-066EC70F93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6138" b="6475"/>
          <a:stretch>
            <a:fillRect/>
          </a:stretch>
        </p:blipFill>
        <p:spPr>
          <a:xfrm>
            <a:off x="6940869" y="2171618"/>
            <a:ext cx="2350726" cy="2376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7CDC17-0C46-4925-60DE-54F77624D3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34" t="26270" r="8427" b="4896"/>
          <a:stretch>
            <a:fillRect/>
          </a:stretch>
        </p:blipFill>
        <p:spPr>
          <a:xfrm>
            <a:off x="9671191" y="2171618"/>
            <a:ext cx="1878744" cy="23761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544DC2-BDA6-52FA-E604-B7B3048941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417" t="4895" r="9417" b="73201"/>
          <a:stretch>
            <a:fillRect/>
          </a:stretch>
        </p:blipFill>
        <p:spPr>
          <a:xfrm>
            <a:off x="7555592" y="1801032"/>
            <a:ext cx="1121279" cy="4538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28BE54-6CD9-0AEB-59F9-B3E3AE1B57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20" t="8448" r="11255" b="74522"/>
          <a:stretch>
            <a:fillRect/>
          </a:stretch>
        </p:blipFill>
        <p:spPr>
          <a:xfrm>
            <a:off x="10048884" y="1841465"/>
            <a:ext cx="1123357" cy="370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8887FA-A96B-5279-3BF6-F69C0EB496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489" t="23894" r="4917" b="4895"/>
          <a:stretch>
            <a:fillRect/>
          </a:stretch>
        </p:blipFill>
        <p:spPr>
          <a:xfrm>
            <a:off x="7125079" y="4648033"/>
            <a:ext cx="1910276" cy="204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3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43C80-7093-C49E-F33F-B9CDB632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58480F9-04B6-872C-6F58-4D7400EA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IN" dirty="0"/>
              <a:t>2. Schema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224A365-CD3A-F15D-AEAD-3AA6F0F2FECA}"/>
              </a:ext>
            </a:extLst>
          </p:cNvPr>
          <p:cNvCxnSpPr>
            <a:cxnSpLocks/>
          </p:cNvCxnSpPr>
          <p:nvPr/>
        </p:nvCxnSpPr>
        <p:spPr>
          <a:xfrm>
            <a:off x="6559420" y="1528426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00B5F-88C9-2140-5698-3FAD08FEBFB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994162"/>
            <a:ext cx="5872565" cy="568989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latin typeface="Spectral"/>
              </a:rPr>
              <a:t>SQL (Relational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00" b="1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In SQL databases, the schema must be </a:t>
            </a:r>
            <a:r>
              <a:rPr lang="en-US" sz="1400" b="1" dirty="0">
                <a:latin typeface="Spectral"/>
              </a:rPr>
              <a:t>defined upfront</a:t>
            </a:r>
            <a:r>
              <a:rPr lang="en-US" sz="1400" dirty="0">
                <a:latin typeface="Spectral"/>
              </a:rPr>
              <a:t> before inserting any data.</a:t>
            </a:r>
          </a:p>
          <a:p>
            <a:r>
              <a:rPr lang="en-US" sz="1400" dirty="0">
                <a:latin typeface="Spectral"/>
              </a:rPr>
              <a:t>Each table has a specific set of columns with defined data types, constraints, and relationships. The database enforces this schema, ensuring that every row adheres to the predefined structure.</a:t>
            </a:r>
          </a:p>
          <a:p>
            <a:r>
              <a:rPr lang="en-US" sz="1400" dirty="0">
                <a:latin typeface="Spectral"/>
              </a:rPr>
              <a:t>This</a:t>
            </a:r>
            <a:r>
              <a:rPr lang="en-US" sz="1400" b="1" dirty="0">
                <a:latin typeface="Spectral"/>
              </a:rPr>
              <a:t> schema enforcement</a:t>
            </a:r>
            <a:r>
              <a:rPr lang="en-US" sz="1400" dirty="0">
                <a:latin typeface="Spectral"/>
              </a:rPr>
              <a:t> ensures data integrity, making SQL databases ideal for applications where consistency and accuracy are critical.</a:t>
            </a:r>
          </a:p>
          <a:p>
            <a:endParaRPr lang="en-US" sz="1100" dirty="0"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00" dirty="0">
              <a:solidFill>
                <a:schemeClr val="tx1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NoSQL (Non-Relational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600" b="1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In NoSQL databases, there is </a:t>
            </a:r>
            <a:r>
              <a:rPr lang="en-US" sz="1400" b="1" dirty="0">
                <a:latin typeface="Spectral"/>
              </a:rPr>
              <a:t>no fixed schema</a:t>
            </a:r>
            <a:r>
              <a:rPr lang="en-US" sz="1400" dirty="0">
                <a:latin typeface="Spectral"/>
              </a:rPr>
              <a:t> that must be defined upfront.</a:t>
            </a:r>
          </a:p>
          <a:p>
            <a:r>
              <a:rPr lang="en-US" sz="1400" dirty="0">
                <a:latin typeface="Spectral"/>
              </a:rPr>
              <a:t>This allows for flexible and dynamic data structures, where different records can have different attributes.</a:t>
            </a:r>
          </a:p>
          <a:p>
            <a:r>
              <a:rPr lang="en-US" sz="1400" dirty="0">
                <a:latin typeface="Spectral"/>
              </a:rPr>
              <a:t>This flexibility makes NoSQL databases suitable for applications where data formats may evolve over time.</a:t>
            </a:r>
          </a:p>
          <a:p>
            <a:r>
              <a:rPr lang="en-US" sz="1400" dirty="0">
                <a:latin typeface="Spectral"/>
              </a:rPr>
              <a:t>In NoSQL databases, schema changes are much simpler because the schema is </a:t>
            </a:r>
            <a:r>
              <a:rPr lang="en-US" sz="1400" b="1" dirty="0">
                <a:latin typeface="Spectral"/>
              </a:rPr>
              <a:t>dynamic</a:t>
            </a:r>
            <a:r>
              <a:rPr lang="en-US" sz="1400" dirty="0">
                <a:latin typeface="Spectral"/>
              </a:rPr>
              <a:t>. You can add new fields to individual records without affecting other records or requiring a schema migration.</a:t>
            </a:r>
          </a:p>
          <a:p>
            <a:endParaRPr lang="en-US" sz="1400" dirty="0">
              <a:latin typeface="Spectr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5E130-71F4-F57C-DD75-724799DA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36" t="9115" r="5081" b="8780"/>
          <a:stretch>
            <a:fillRect/>
          </a:stretch>
        </p:blipFill>
        <p:spPr>
          <a:xfrm>
            <a:off x="7063663" y="162962"/>
            <a:ext cx="4506226" cy="2974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76F7A2-A3CD-4334-0C72-71951648E2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08" t="8802" r="6148" b="8886"/>
          <a:stretch>
            <a:fillRect/>
          </a:stretch>
        </p:blipFill>
        <p:spPr>
          <a:xfrm>
            <a:off x="7063663" y="3319254"/>
            <a:ext cx="4453423" cy="32508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387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7D347-D31F-FF7B-A03F-4E39FE5D2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B5DBA11-9BE3-3EE1-94C3-D7CC1A6FA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IN" dirty="0"/>
              <a:t>3. Scalability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4B97F66-8485-B614-B5E0-9A06FF97C87E}"/>
              </a:ext>
            </a:extLst>
          </p:cNvPr>
          <p:cNvCxnSpPr>
            <a:cxnSpLocks/>
          </p:cNvCxnSpPr>
          <p:nvPr/>
        </p:nvCxnSpPr>
        <p:spPr>
          <a:xfrm>
            <a:off x="6559420" y="1528426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E654A-AB39-ADB2-94A8-C2D3893C9BA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994162"/>
            <a:ext cx="5872565" cy="568989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latin typeface="Spectral"/>
              </a:rPr>
              <a:t>SQL (Relational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00" b="1" dirty="0">
              <a:latin typeface="Spectral"/>
            </a:endParaRPr>
          </a:p>
          <a:p>
            <a:r>
              <a:rPr lang="en-US" sz="1400" b="1" dirty="0">
                <a:latin typeface="Spectral"/>
              </a:rPr>
              <a:t>SQL databases</a:t>
            </a:r>
            <a:r>
              <a:rPr lang="en-US" sz="1400" dirty="0">
                <a:latin typeface="Spectral"/>
              </a:rPr>
              <a:t> are typically designed to scale </a:t>
            </a:r>
            <a:r>
              <a:rPr lang="en-US" sz="1400" b="1" dirty="0">
                <a:latin typeface="Spectral"/>
              </a:rPr>
              <a:t>vertically</a:t>
            </a:r>
            <a:r>
              <a:rPr lang="en-US" sz="1400" dirty="0">
                <a:latin typeface="Spectral"/>
              </a:rPr>
              <a:t> (also known as </a:t>
            </a:r>
            <a:r>
              <a:rPr lang="en-US" sz="1400" b="1" dirty="0">
                <a:latin typeface="Spectral"/>
              </a:rPr>
              <a:t>scale-up</a:t>
            </a:r>
            <a:r>
              <a:rPr lang="en-US" sz="1400" dirty="0">
                <a:latin typeface="Spectral"/>
              </a:rPr>
              <a:t>).</a:t>
            </a:r>
          </a:p>
          <a:p>
            <a:r>
              <a:rPr lang="en-US" sz="1400" dirty="0">
                <a:latin typeface="Spectral"/>
              </a:rPr>
              <a:t>This means improving performance and capacity by adding </a:t>
            </a:r>
            <a:r>
              <a:rPr lang="en-US" sz="1400" b="1" dirty="0">
                <a:latin typeface="Spectral"/>
              </a:rPr>
              <a:t>more power</a:t>
            </a:r>
            <a:r>
              <a:rPr lang="en-US" sz="1400" dirty="0">
                <a:latin typeface="Spectral"/>
              </a:rPr>
              <a:t> (e.g., CPU, RAM, or storage) to a single server.</a:t>
            </a:r>
          </a:p>
          <a:p>
            <a:r>
              <a:rPr lang="en-US" sz="1400" dirty="0">
                <a:latin typeface="Spectral"/>
              </a:rPr>
              <a:t>This approach works well for moderate loads but becomes limiting when the application scales to high levels of traffic or data growth.</a:t>
            </a:r>
          </a:p>
          <a:p>
            <a:endParaRPr lang="en-US" sz="1100" dirty="0"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00" dirty="0">
              <a:solidFill>
                <a:schemeClr val="tx1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NoSQL (Non-Relational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600" b="1" dirty="0">
              <a:latin typeface="Spectral"/>
            </a:endParaRPr>
          </a:p>
          <a:p>
            <a:r>
              <a:rPr lang="en-US" sz="1400" b="1" dirty="0">
                <a:latin typeface="Spectral"/>
              </a:rPr>
              <a:t>NoSQL databases</a:t>
            </a:r>
            <a:r>
              <a:rPr lang="en-US" sz="1400" dirty="0">
                <a:latin typeface="Spectral"/>
              </a:rPr>
              <a:t> are designed to scale </a:t>
            </a:r>
            <a:r>
              <a:rPr lang="en-US" sz="1400" b="1" dirty="0">
                <a:latin typeface="Spectral"/>
              </a:rPr>
              <a:t>horizontally</a:t>
            </a:r>
            <a:r>
              <a:rPr lang="en-US" sz="1400" dirty="0">
                <a:latin typeface="Spectral"/>
              </a:rPr>
              <a:t> (also known as </a:t>
            </a:r>
            <a:r>
              <a:rPr lang="en-US" sz="1400" b="1" dirty="0">
                <a:latin typeface="Spectral"/>
              </a:rPr>
              <a:t>scale-out</a:t>
            </a:r>
            <a:r>
              <a:rPr lang="en-US" sz="1400" dirty="0">
                <a:latin typeface="Spectral"/>
              </a:rPr>
              <a:t>).</a:t>
            </a:r>
          </a:p>
          <a:p>
            <a:r>
              <a:rPr lang="en-US" sz="1400" dirty="0">
                <a:latin typeface="Spectral"/>
              </a:rPr>
              <a:t>This means increasing capacity by adding </a:t>
            </a:r>
            <a:r>
              <a:rPr lang="en-US" sz="1400" b="1" dirty="0">
                <a:latin typeface="Spectral"/>
              </a:rPr>
              <a:t>more servers</a:t>
            </a:r>
            <a:r>
              <a:rPr lang="en-US" sz="1400" dirty="0">
                <a:latin typeface="Spectral"/>
              </a:rPr>
              <a:t> or nodes to a distributed system.</a:t>
            </a:r>
          </a:p>
          <a:p>
            <a:r>
              <a:rPr lang="en-US" sz="1400" dirty="0">
                <a:latin typeface="Spectral"/>
              </a:rPr>
              <a:t>This distributed architecture allows NoSQL databases to handle massive volumes of data and high traffic loads more efficiently.</a:t>
            </a:r>
          </a:p>
          <a:p>
            <a:r>
              <a:rPr lang="en-US" sz="1400" dirty="0">
                <a:latin typeface="Spectral"/>
              </a:rPr>
              <a:t>Each node handles a portion of the data, allowing for better load distribution and fault tolerance.</a:t>
            </a:r>
          </a:p>
          <a:p>
            <a:endParaRPr lang="en-US" sz="1400" dirty="0">
              <a:latin typeface="Spectr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A0A3D0-4344-0674-82D0-B08B62178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214" y="0"/>
            <a:ext cx="3201946" cy="32019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43CB7-4679-092F-B5D5-2008AD3BE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437" y="3093305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21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F1574-11C3-9A6F-797F-A7968A4C3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07D5AF41-2C7B-95C5-5150-E44BCAE25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IN" dirty="0"/>
              <a:t>4. Query Language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27EB63-3831-DF6E-210A-49F715B788FA}"/>
              </a:ext>
            </a:extLst>
          </p:cNvPr>
          <p:cNvCxnSpPr>
            <a:cxnSpLocks/>
          </p:cNvCxnSpPr>
          <p:nvPr/>
        </p:nvCxnSpPr>
        <p:spPr>
          <a:xfrm>
            <a:off x="6559420" y="1528426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6E4B4-5EA8-D8A5-77CA-F568CE53A71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994162"/>
            <a:ext cx="5872565" cy="5689899"/>
          </a:xfrm>
        </p:spPr>
        <p:txBody>
          <a:bodyPr/>
          <a:lstStyle/>
          <a:p>
            <a:r>
              <a:rPr lang="en-US" sz="1600" dirty="0">
                <a:latin typeface="Spectral"/>
              </a:rPr>
              <a:t>One of the most significant differences between SQL and NoSQL databases is the </a:t>
            </a:r>
            <a:r>
              <a:rPr lang="en-US" sz="1600" b="1" dirty="0">
                <a:latin typeface="Spectral"/>
              </a:rPr>
              <a:t>query language</a:t>
            </a:r>
            <a:r>
              <a:rPr lang="en-US" sz="1600" dirty="0">
                <a:latin typeface="Spectral"/>
              </a:rPr>
              <a:t> used to interact with the data.</a:t>
            </a:r>
          </a:p>
          <a:p>
            <a:endParaRPr lang="en-IN" sz="16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latin typeface="Spectral"/>
              </a:rPr>
              <a:t>SQL (Relational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00" b="1" dirty="0">
              <a:latin typeface="Spectral"/>
            </a:endParaRPr>
          </a:p>
          <a:p>
            <a:r>
              <a:rPr lang="en-US" b="1" dirty="0">
                <a:latin typeface="Spectral"/>
              </a:rPr>
              <a:t>SQL (Structured Query Language)</a:t>
            </a:r>
            <a:r>
              <a:rPr lang="en-US" dirty="0">
                <a:latin typeface="Spectral"/>
              </a:rPr>
              <a:t> is the de facto standard language used to interact with relational databases to perform operations such as </a:t>
            </a:r>
            <a:r>
              <a:rPr lang="en-US" b="1" dirty="0">
                <a:latin typeface="Spectral"/>
              </a:rPr>
              <a:t>data retrieval</a:t>
            </a:r>
            <a:r>
              <a:rPr lang="en-US" dirty="0">
                <a:latin typeface="Spectral"/>
              </a:rPr>
              <a:t>, </a:t>
            </a:r>
            <a:r>
              <a:rPr lang="en-US" b="1" dirty="0">
                <a:latin typeface="Spectral"/>
              </a:rPr>
              <a:t>insertion</a:t>
            </a:r>
            <a:r>
              <a:rPr lang="en-US" dirty="0">
                <a:latin typeface="Spectral"/>
              </a:rPr>
              <a:t>, </a:t>
            </a:r>
            <a:r>
              <a:rPr lang="en-US" b="1" dirty="0">
                <a:latin typeface="Spectral"/>
              </a:rPr>
              <a:t>update</a:t>
            </a:r>
            <a:r>
              <a:rPr lang="en-US" dirty="0">
                <a:latin typeface="Spectral"/>
              </a:rPr>
              <a:t>, and </a:t>
            </a:r>
            <a:r>
              <a:rPr lang="en-US" b="1" dirty="0">
                <a:latin typeface="Spectral"/>
              </a:rPr>
              <a:t>deletion</a:t>
            </a:r>
            <a:r>
              <a:rPr lang="en-US" dirty="0">
                <a:latin typeface="Spectral"/>
              </a:rPr>
              <a:t>.</a:t>
            </a:r>
          </a:p>
          <a:p>
            <a:r>
              <a:rPr lang="en-US" dirty="0">
                <a:latin typeface="Spectral"/>
              </a:rPr>
              <a:t>It is </a:t>
            </a:r>
            <a:r>
              <a:rPr lang="en-US" b="1" dirty="0">
                <a:latin typeface="Spectral"/>
              </a:rPr>
              <a:t>declarative</a:t>
            </a:r>
            <a:r>
              <a:rPr lang="en-US" dirty="0">
                <a:latin typeface="Spectral"/>
              </a:rPr>
              <a:t>, meaning you specify what data you want, and the database engine determines how to retrieve it.</a:t>
            </a:r>
          </a:p>
          <a:p>
            <a:endParaRPr lang="en-US" sz="1100" dirty="0"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00" dirty="0">
              <a:solidFill>
                <a:schemeClr val="tx1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NoSQL (Non-Relational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600" b="1" dirty="0">
              <a:latin typeface="Spectral"/>
            </a:endParaRPr>
          </a:p>
          <a:p>
            <a:r>
              <a:rPr lang="en-US" dirty="0">
                <a:latin typeface="Spectral"/>
              </a:rPr>
              <a:t>NoSQL databases do not have a standard query language. Each NoSQL database may have its query syntax or API, depending on its data model.</a:t>
            </a:r>
          </a:p>
          <a:p>
            <a:r>
              <a:rPr lang="en-US" dirty="0">
                <a:latin typeface="Spectral"/>
              </a:rPr>
              <a:t>While this can provide more flexibility, it also means a steeper learning curve and potential limitations in querying capabilities.</a:t>
            </a:r>
          </a:p>
          <a:p>
            <a:endParaRPr lang="en-US" sz="1400" dirty="0">
              <a:latin typeface="Spectr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38112-166B-3563-F4E2-6A77DB28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36" t="9115" r="5081" b="8780"/>
          <a:stretch>
            <a:fillRect/>
          </a:stretch>
        </p:blipFill>
        <p:spPr>
          <a:xfrm>
            <a:off x="7063663" y="562638"/>
            <a:ext cx="4506226" cy="29749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3CD27-F3B3-053D-64F1-2A62175CC6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13" t="11473" r="6286" b="11472"/>
          <a:stretch>
            <a:fillRect/>
          </a:stretch>
        </p:blipFill>
        <p:spPr>
          <a:xfrm>
            <a:off x="7063664" y="4069248"/>
            <a:ext cx="4506226" cy="2059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899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94B12B-4FE1-72AD-8B84-B6597EA2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F3A09038-7139-5833-9DD3-4B20861C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IN" dirty="0"/>
              <a:t>5. Transaction Support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E4BC3A-A12E-5375-C9A7-04A34EB0A28B}"/>
              </a:ext>
            </a:extLst>
          </p:cNvPr>
          <p:cNvCxnSpPr>
            <a:cxnSpLocks/>
          </p:cNvCxnSpPr>
          <p:nvPr/>
        </p:nvCxnSpPr>
        <p:spPr>
          <a:xfrm>
            <a:off x="6559420" y="1528426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77E1C8-8915-9851-21EC-C483FDCBA6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994162"/>
            <a:ext cx="5872565" cy="5689899"/>
          </a:xfrm>
        </p:spPr>
        <p:txBody>
          <a:bodyPr/>
          <a:lstStyle/>
          <a:p>
            <a:r>
              <a:rPr lang="en-US" sz="1400" b="1" dirty="0">
                <a:latin typeface="Spectral"/>
              </a:rPr>
              <a:t>Transactions</a:t>
            </a:r>
            <a:r>
              <a:rPr lang="en-US" sz="1400" dirty="0">
                <a:latin typeface="Spectral"/>
              </a:rPr>
              <a:t> in databases ensure that a series of operations are executed in a reliable, consistent manner.</a:t>
            </a:r>
            <a:endParaRPr lang="en-IN" sz="14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latin typeface="Spectral"/>
              </a:rPr>
              <a:t>SQL (Relational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" b="1" dirty="0">
              <a:latin typeface="Spectral"/>
            </a:endParaRPr>
          </a:p>
          <a:p>
            <a:r>
              <a:rPr lang="en-US" sz="1400" b="1" dirty="0">
                <a:latin typeface="Spectral"/>
              </a:rPr>
              <a:t>SQL databases</a:t>
            </a:r>
            <a:r>
              <a:rPr lang="en-US" sz="1400" dirty="0">
                <a:latin typeface="Spectral"/>
              </a:rPr>
              <a:t> are known for their robust support of </a:t>
            </a:r>
            <a:r>
              <a:rPr lang="en-US" sz="1400" b="1" dirty="0">
                <a:latin typeface="Spectral"/>
              </a:rPr>
              <a:t>ACID transactions</a:t>
            </a:r>
            <a:r>
              <a:rPr lang="en-US" sz="1400" dirty="0">
                <a:latin typeface="Spectral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Spectral"/>
              </a:rPr>
              <a:t>Atomicity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Spectral"/>
              </a:rPr>
              <a:t>Consistency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Spectral"/>
              </a:rPr>
              <a:t>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latin typeface="Spectral"/>
              </a:rPr>
              <a:t>Durability</a:t>
            </a:r>
            <a:endParaRPr lang="en-US" sz="1400" dirty="0"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00" dirty="0">
              <a:solidFill>
                <a:schemeClr val="tx1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NoSQL (Non-Relational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00" b="1" dirty="0">
              <a:latin typeface="Spectral"/>
            </a:endParaRPr>
          </a:p>
          <a:p>
            <a:r>
              <a:rPr lang="en-US" b="1" dirty="0">
                <a:latin typeface="Spectral"/>
              </a:rPr>
              <a:t>NoSQL databases</a:t>
            </a:r>
            <a:r>
              <a:rPr lang="en-US" dirty="0">
                <a:latin typeface="Spectral"/>
              </a:rPr>
              <a:t> typically do not prioritize full ACID transactions due to the need for high </a:t>
            </a:r>
            <a:r>
              <a:rPr lang="en-US" b="1" dirty="0">
                <a:latin typeface="Spectral"/>
              </a:rPr>
              <a:t>availability</a:t>
            </a:r>
            <a:r>
              <a:rPr lang="en-US" dirty="0">
                <a:latin typeface="Spectral"/>
              </a:rPr>
              <a:t> and </a:t>
            </a:r>
            <a:r>
              <a:rPr lang="en-US" b="1" dirty="0">
                <a:latin typeface="Spectral"/>
              </a:rPr>
              <a:t>scalability</a:t>
            </a:r>
            <a:r>
              <a:rPr lang="en-US" dirty="0">
                <a:latin typeface="Spectral"/>
              </a:rPr>
              <a:t> in distributed environments.</a:t>
            </a:r>
          </a:p>
          <a:p>
            <a:r>
              <a:rPr lang="en-US" dirty="0">
                <a:latin typeface="Spectral"/>
              </a:rPr>
              <a:t>Instead, many NoSQL databases follow the </a:t>
            </a:r>
            <a:r>
              <a:rPr lang="en-US" b="1" dirty="0">
                <a:latin typeface="Spectral"/>
              </a:rPr>
              <a:t>BASE</a:t>
            </a:r>
            <a:r>
              <a:rPr lang="en-US" dirty="0">
                <a:latin typeface="Spectral"/>
              </a:rPr>
              <a:t> model: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Spectral"/>
              </a:rPr>
              <a:t>Basically Available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Spectral"/>
              </a:rPr>
              <a:t>Soft state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>
                <a:latin typeface="Spectral"/>
              </a:rPr>
              <a:t>Eventually consistent</a:t>
            </a:r>
            <a:endParaRPr lang="en-US" sz="1400" dirty="0">
              <a:latin typeface="Spectr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33508-3020-D4E9-FB6C-E463B6E6C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943" y="0"/>
            <a:ext cx="3443775" cy="3443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A8F51C-740D-3379-7E14-466BB12E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64" y="3429000"/>
            <a:ext cx="3214734" cy="32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8BE81-7849-6CBC-DC75-CE225695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724D01B1-D8B1-23CF-7A7B-955F277E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IN" dirty="0"/>
              <a:t>6. Performance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76F33D3-D138-58B5-4CA6-335F6FB5D945}"/>
              </a:ext>
            </a:extLst>
          </p:cNvPr>
          <p:cNvCxnSpPr>
            <a:cxnSpLocks/>
          </p:cNvCxnSpPr>
          <p:nvPr/>
        </p:nvCxnSpPr>
        <p:spPr>
          <a:xfrm>
            <a:off x="6559420" y="1528426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D8BDF-79A1-B9BC-F122-AD13C63267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994162"/>
            <a:ext cx="5872565" cy="568989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b="1" dirty="0">
                <a:latin typeface="Spectral"/>
              </a:rPr>
              <a:t>SQL (Relational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" b="1" dirty="0">
              <a:latin typeface="Spectral"/>
            </a:endParaRPr>
          </a:p>
          <a:p>
            <a:r>
              <a:rPr lang="en-US" dirty="0">
                <a:latin typeface="Spectral"/>
              </a:rPr>
              <a:t>SQL databases are optimized to handle </a:t>
            </a:r>
            <a:r>
              <a:rPr lang="en-US" b="1" dirty="0">
                <a:latin typeface="Spectral"/>
              </a:rPr>
              <a:t>complex queries</a:t>
            </a:r>
            <a:r>
              <a:rPr lang="en-US" dirty="0">
                <a:latin typeface="Spectral"/>
              </a:rPr>
              <a:t> involving </a:t>
            </a:r>
            <a:r>
              <a:rPr lang="en-US" b="1" dirty="0">
                <a:latin typeface="Spectral"/>
              </a:rPr>
              <a:t>multiple joins</a:t>
            </a:r>
            <a:r>
              <a:rPr lang="en-US" dirty="0">
                <a:latin typeface="Spectral"/>
              </a:rPr>
              <a:t>, </a:t>
            </a:r>
            <a:r>
              <a:rPr lang="en-US" b="1" dirty="0">
                <a:latin typeface="Spectral"/>
              </a:rPr>
              <a:t>aggregations</a:t>
            </a:r>
            <a:r>
              <a:rPr lang="en-US" dirty="0">
                <a:latin typeface="Spectral"/>
              </a:rPr>
              <a:t>, and </a:t>
            </a:r>
            <a:r>
              <a:rPr lang="en-US" b="1" dirty="0">
                <a:latin typeface="Spectral"/>
              </a:rPr>
              <a:t>transactions</a:t>
            </a:r>
            <a:r>
              <a:rPr lang="en-US" dirty="0">
                <a:latin typeface="Spectral"/>
              </a:rPr>
              <a:t>.</a:t>
            </a:r>
          </a:p>
          <a:p>
            <a:r>
              <a:rPr lang="en-US" dirty="0">
                <a:latin typeface="Spectral"/>
              </a:rPr>
              <a:t>For </a:t>
            </a:r>
            <a:r>
              <a:rPr lang="en-US" b="1" dirty="0">
                <a:latin typeface="Spectral"/>
              </a:rPr>
              <a:t>small datasets</a:t>
            </a:r>
            <a:r>
              <a:rPr lang="en-US" dirty="0">
                <a:latin typeface="Spectral"/>
              </a:rPr>
              <a:t>, SQL databases perform well, as the query optimizer can efficiently execute joins and filter data.</a:t>
            </a:r>
          </a:p>
          <a:p>
            <a:r>
              <a:rPr lang="en-US" dirty="0">
                <a:latin typeface="Spectral"/>
              </a:rPr>
              <a:t>As the dataset grows, </a:t>
            </a:r>
            <a:r>
              <a:rPr lang="en-US" b="1" dirty="0">
                <a:latin typeface="Spectral"/>
              </a:rPr>
              <a:t>performance may degrade</a:t>
            </a:r>
            <a:r>
              <a:rPr lang="en-US" dirty="0">
                <a:latin typeface="Spectral"/>
              </a:rPr>
              <a:t> due to the complexity of joining large tables, especially if </a:t>
            </a:r>
            <a:r>
              <a:rPr lang="en-US" b="1" dirty="0">
                <a:latin typeface="Spectral"/>
              </a:rPr>
              <a:t>indexing</a:t>
            </a:r>
            <a:r>
              <a:rPr lang="en-US" dirty="0">
                <a:latin typeface="Spectral"/>
              </a:rPr>
              <a:t> is not optimized.</a:t>
            </a:r>
          </a:p>
          <a:p>
            <a:r>
              <a:rPr lang="en-US" dirty="0">
                <a:latin typeface="Spectral"/>
              </a:rPr>
              <a:t>Their performance can be excellent for </a:t>
            </a:r>
            <a:r>
              <a:rPr lang="en-US" b="1" dirty="0">
                <a:latin typeface="Spectral"/>
              </a:rPr>
              <a:t>read-heavy applications</a:t>
            </a:r>
            <a:r>
              <a:rPr lang="en-US" dirty="0">
                <a:latin typeface="Spectral"/>
              </a:rPr>
              <a:t> with well-defined schemas and where data integrity is paramount.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300" dirty="0">
              <a:solidFill>
                <a:schemeClr val="tx1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NoSQL (Non-Relational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00" b="1" dirty="0">
              <a:latin typeface="Spectral"/>
            </a:endParaRPr>
          </a:p>
          <a:p>
            <a:r>
              <a:rPr lang="en-US" dirty="0">
                <a:latin typeface="Spectral"/>
              </a:rPr>
              <a:t>NoSQL databases are optimized to offer high performance at scale, especially for </a:t>
            </a:r>
            <a:r>
              <a:rPr lang="en-US" b="1" dirty="0">
                <a:latin typeface="Spectral"/>
              </a:rPr>
              <a:t>large volumes of unstructured or semi-structured data</a:t>
            </a:r>
            <a:r>
              <a:rPr lang="en-US" dirty="0">
                <a:latin typeface="Spectral"/>
              </a:rPr>
              <a:t>.</a:t>
            </a:r>
          </a:p>
          <a:p>
            <a:r>
              <a:rPr lang="en-US" dirty="0">
                <a:latin typeface="Spectral"/>
              </a:rPr>
              <a:t>They prioritize </a:t>
            </a:r>
            <a:r>
              <a:rPr lang="en-US" b="1" dirty="0">
                <a:latin typeface="Spectral"/>
              </a:rPr>
              <a:t>horizontal scalability</a:t>
            </a:r>
            <a:r>
              <a:rPr lang="en-US" dirty="0">
                <a:latin typeface="Spectral"/>
              </a:rPr>
              <a:t> and are optimized for </a:t>
            </a:r>
            <a:r>
              <a:rPr lang="en-US" b="1" dirty="0">
                <a:latin typeface="Spectral"/>
              </a:rPr>
              <a:t>high-throughput read/write operations</a:t>
            </a:r>
            <a:r>
              <a:rPr lang="en-US" dirty="0">
                <a:latin typeface="Spectral"/>
              </a:rPr>
              <a:t>, making them ideal for real-time applications, big data, and large-scale distributed systems.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latin typeface="Spectr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6F3E3-0FF4-8B23-AC1D-85E022AB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333" b="14496"/>
          <a:stretch>
            <a:fillRect/>
          </a:stretch>
        </p:blipFill>
        <p:spPr>
          <a:xfrm>
            <a:off x="9198320" y="3521169"/>
            <a:ext cx="2850331" cy="30856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3D380-BF46-47CB-D5A3-C9E74D38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44" y="63373"/>
            <a:ext cx="3273458" cy="32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9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92408-6C3A-B03B-8FE1-4D67F6218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BCFB8D6E-D343-930C-761F-FD0DA4568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335695"/>
            <a:ext cx="11116029" cy="453887"/>
          </a:xfrm>
        </p:spPr>
        <p:txBody>
          <a:bodyPr/>
          <a:lstStyle/>
          <a:p>
            <a:r>
              <a:rPr lang="en-IN" dirty="0"/>
              <a:t>7. 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B672B-98D4-5EA5-646C-AE12BBD9C4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994162"/>
            <a:ext cx="11522484" cy="5689899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The choice between SQL and NoSQL databases often depends on the specific use case, as each type of database excels in different scenarios.</a:t>
            </a:r>
            <a:endParaRPr lang="en-IN" sz="14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dirty="0">
                <a:latin typeface="Spectral"/>
              </a:rPr>
              <a:t>SQL (Relational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00" b="1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SQL databases are ideal for applications that require: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pectral"/>
              </a:rPr>
              <a:t>Structured data</a:t>
            </a:r>
            <a:r>
              <a:rPr lang="en-US" sz="1400" dirty="0">
                <a:latin typeface="Spectral"/>
              </a:rPr>
              <a:t> with predefined schemas.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pectral"/>
              </a:rPr>
              <a:t>Complex queries</a:t>
            </a:r>
            <a:r>
              <a:rPr lang="en-US" sz="1400" dirty="0">
                <a:latin typeface="Spectral"/>
              </a:rPr>
              <a:t> involving joins, aggregations, and transactions.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pectral"/>
              </a:rPr>
              <a:t>Strong consistency</a:t>
            </a:r>
            <a:r>
              <a:rPr lang="en-US" sz="1400" dirty="0">
                <a:latin typeface="Spectral"/>
              </a:rPr>
              <a:t> and </a:t>
            </a:r>
            <a:r>
              <a:rPr lang="en-US" sz="1400" b="1" dirty="0">
                <a:latin typeface="Spectral"/>
              </a:rPr>
              <a:t>ACID</a:t>
            </a:r>
            <a:r>
              <a:rPr lang="en-US" sz="1400" dirty="0">
                <a:latin typeface="Spectral"/>
              </a:rPr>
              <a:t> (Atomicity, Consistency, Isolation, Durability)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pectral"/>
              </a:rPr>
              <a:t>Relational data</a:t>
            </a:r>
            <a:r>
              <a:rPr lang="en-US" sz="1400" dirty="0">
                <a:latin typeface="Spectral"/>
              </a:rPr>
              <a:t> where relationships between tables are important.</a:t>
            </a:r>
          </a:p>
          <a:p>
            <a:r>
              <a:rPr lang="en-US" sz="1400" dirty="0">
                <a:latin typeface="Spectral"/>
              </a:rPr>
              <a:t>They are commonly used in industries like finance, healthcare, and government, where data integrity and relational structures are paramount.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400" b="1" dirty="0">
                <a:latin typeface="Spectral"/>
              </a:rPr>
              <a:t>NoSQL (Non-Relational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00" b="1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NoSQL databases are ideal for use cases requiring: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pectral"/>
              </a:rPr>
              <a:t>Horizontal scalability</a:t>
            </a:r>
            <a:r>
              <a:rPr lang="en-US" sz="1400" dirty="0">
                <a:latin typeface="Spectral"/>
              </a:rPr>
              <a:t> to handle large amounts of distributed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pectral"/>
              </a:rPr>
              <a:t>High-performance reads and writes</a:t>
            </a:r>
            <a:r>
              <a:rPr lang="en-US" sz="1400" dirty="0">
                <a:latin typeface="Spectral"/>
              </a:rPr>
              <a:t> for real-time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pectral"/>
              </a:rPr>
              <a:t>Flexible schema</a:t>
            </a:r>
            <a:r>
              <a:rPr lang="en-US" sz="1400" dirty="0">
                <a:latin typeface="Spectral"/>
              </a:rPr>
              <a:t> to store unstructured or semi-structured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Spectral"/>
              </a:rPr>
              <a:t>Eventual consistency</a:t>
            </a:r>
            <a:r>
              <a:rPr lang="en-US" sz="1400" dirty="0">
                <a:latin typeface="Spectral"/>
              </a:rPr>
              <a:t> and high availability in distributed systems.</a:t>
            </a:r>
          </a:p>
          <a:p>
            <a:r>
              <a:rPr lang="en-US" sz="1400" dirty="0">
                <a:latin typeface="Spectral"/>
              </a:rPr>
              <a:t>They are popular in industries like social media, IoT, and big data analytics, where flexibility and scalability are more important than strict consistency.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400" dirty="0">
              <a:latin typeface="Spectral"/>
            </a:endParaRPr>
          </a:p>
        </p:txBody>
      </p:sp>
    </p:spTree>
    <p:extLst>
      <p:ext uri="{BB962C8B-B14F-4D97-AF65-F5344CB8AC3E}">
        <p14:creationId xmlns:p14="http://schemas.microsoft.com/office/powerpoint/2010/main" val="14675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98CFB8-F8CA-6AB7-1D2D-594415FD9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B8ABB9-C37A-6E5A-1DC0-9152995D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025" y="0"/>
            <a:ext cx="904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8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2665</TotalTime>
  <Words>1112</Words>
  <Application>Microsoft Office PowerPoint</Application>
  <PresentationFormat>Widescreen</PresentationFormat>
  <Paragraphs>128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等线</vt:lpstr>
      <vt:lpstr>Abadi</vt:lpstr>
      <vt:lpstr>Arial</vt:lpstr>
      <vt:lpstr>Calibri</vt:lpstr>
      <vt:lpstr>Posterama Text Black</vt:lpstr>
      <vt:lpstr>Posterama Text SemiBold</vt:lpstr>
      <vt:lpstr>Spectral</vt:lpstr>
      <vt:lpstr>Wingdings</vt:lpstr>
      <vt:lpstr>Office 主题​​</vt:lpstr>
      <vt:lpstr>SQL VS NoSQL</vt:lpstr>
      <vt:lpstr>1. Data Model</vt:lpstr>
      <vt:lpstr>2. Schema</vt:lpstr>
      <vt:lpstr>3. Scalability</vt:lpstr>
      <vt:lpstr>4. Query Language</vt:lpstr>
      <vt:lpstr>5. Transaction Support</vt:lpstr>
      <vt:lpstr>6. Performance</vt:lpstr>
      <vt:lpstr>7. Use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183</cp:revision>
  <dcterms:created xsi:type="dcterms:W3CDTF">2024-08-09T17:51:35Z</dcterms:created>
  <dcterms:modified xsi:type="dcterms:W3CDTF">2025-07-09T16:39:01Z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